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"/>
  </p:notesMasterIdLst>
  <p:sldIdLst>
    <p:sldId id="258" r:id="rId2"/>
    <p:sldId id="999" r:id="rId3"/>
    <p:sldId id="1000" r:id="rId4"/>
    <p:sldId id="1002" r:id="rId5"/>
    <p:sldId id="1005" r:id="rId6"/>
    <p:sldId id="1004" r:id="rId7"/>
    <p:sldId id="1007" r:id="rId8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0"/>
      <p:bold r:id="rId11"/>
    </p:embeddedFont>
    <p:embeddedFont>
      <p:font typeface="나눔스퀘어 Light" panose="020B0600000101010101" pitchFamily="34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l Hwangbo" initials="Y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2"/>
    <a:srgbClr val="00B6FC"/>
    <a:srgbClr val="004F61"/>
    <a:srgbClr val="004150"/>
    <a:srgbClr val="0070C0"/>
    <a:srgbClr val="002D86"/>
    <a:srgbClr val="92D050"/>
    <a:srgbClr val="007591"/>
    <a:srgbClr val="4E93D2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39" autoAdjust="0"/>
    <p:restoredTop sz="90226" autoAdjust="0"/>
  </p:normalViewPr>
  <p:slideViewPr>
    <p:cSldViewPr snapToGrid="0">
      <p:cViewPr varScale="1">
        <p:scale>
          <a:sx n="132" d="100"/>
          <a:sy n="132" d="100"/>
        </p:scale>
        <p:origin x="22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26612573678182"/>
          <c:y val="7.7158462473928532E-2"/>
          <c:w val="0.8815789473684229"/>
          <c:h val="0.803992740471869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Cancer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diamond"/>
            <c:size val="6"/>
            <c:spPr>
              <a:solidFill>
                <a:schemeClr val="accent1"/>
              </a:solidFill>
              <a:ln>
                <a:noFill/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Sheet1!$B$2:$B$34</c:f>
              <c:numCache>
                <c:formatCode>0.0</c:formatCode>
                <c:ptCount val="33"/>
                <c:pt idx="0">
                  <c:v>11.30839909963349</c:v>
                </c:pt>
                <c:pt idx="1">
                  <c:v>12.365243502717336</c:v>
                </c:pt>
                <c:pt idx="2">
                  <c:v>12.969494796562657</c:v>
                </c:pt>
                <c:pt idx="3">
                  <c:v>13.474688200086941</c:v>
                </c:pt>
                <c:pt idx="4">
                  <c:v>13.649878441421903</c:v>
                </c:pt>
                <c:pt idx="5">
                  <c:v>15.034417823470283</c:v>
                </c:pt>
                <c:pt idx="6">
                  <c:v>15.805386414884008</c:v>
                </c:pt>
                <c:pt idx="7">
                  <c:v>16.240646314813585</c:v>
                </c:pt>
                <c:pt idx="8">
                  <c:v>16.130763198084789</c:v>
                </c:pt>
                <c:pt idx="9">
                  <c:v>18.754499030326638</c:v>
                </c:pt>
                <c:pt idx="10">
                  <c:v>20.081363630542523</c:v>
                </c:pt>
                <c:pt idx="11">
                  <c:v>20.382859193446603</c:v>
                </c:pt>
                <c:pt idx="12">
                  <c:v>20.76816643194228</c:v>
                </c:pt>
                <c:pt idx="13">
                  <c:v>21.132992465239333</c:v>
                </c:pt>
                <c:pt idx="14">
                  <c:v>21.645594210206536</c:v>
                </c:pt>
                <c:pt idx="15">
                  <c:v>20.916309268770068</c:v>
                </c:pt>
                <c:pt idx="16">
                  <c:v>21.944947099003929</c:v>
                </c:pt>
                <c:pt idx="17">
                  <c:v>23.449909206501374</c:v>
                </c:pt>
                <c:pt idx="18">
                  <c:v>24.369309501037172</c:v>
                </c:pt>
                <c:pt idx="19">
                  <c:v>25.517187964959628</c:v>
                </c:pt>
                <c:pt idx="20">
                  <c:v>25.910202612614825</c:v>
                </c:pt>
                <c:pt idx="21">
                  <c:v>26.335185511246145</c:v>
                </c:pt>
                <c:pt idx="22">
                  <c:v>26.700097997810428</c:v>
                </c:pt>
                <c:pt idx="23">
                  <c:v>27.044240628069968</c:v>
                </c:pt>
                <c:pt idx="24">
                  <c:v>27.590107565523489</c:v>
                </c:pt>
                <c:pt idx="25">
                  <c:v>28.000146274272378</c:v>
                </c:pt>
                <c:pt idx="26">
                  <c:v>28.257242591377729</c:v>
                </c:pt>
                <c:pt idx="27">
                  <c:v>28.209314617959713</c:v>
                </c:pt>
                <c:pt idx="28">
                  <c:v>27.808901459230135</c:v>
                </c:pt>
                <c:pt idx="29">
                  <c:v>27.602246829403374</c:v>
                </c:pt>
                <c:pt idx="30">
                  <c:v>28.293716221545345</c:v>
                </c:pt>
                <c:pt idx="31">
                  <c:v>28.619084619637494</c:v>
                </c:pt>
                <c:pt idx="32" formatCode="0.0_ ">
                  <c:v>27.856612116928542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15-45F7-A69B-39328E4CB47E}"/>
            </c:ext>
          </c:extLst>
        </c:ser>
        <c:ser>
          <c:idx val="6"/>
          <c:order val="1"/>
          <c:tx>
            <c:strRef>
              <c:f>Sheet1!$C$1</c:f>
              <c:strCache>
                <c:ptCount val="1"/>
                <c:pt idx="0">
                  <c:v>CVA</c:v>
                </c:pt>
              </c:strCache>
            </c:strRef>
          </c:tx>
          <c:spPr>
            <a:ln>
              <a:solidFill>
                <a:srgbClr val="8EA5CB"/>
              </a:solidFill>
            </a:ln>
          </c:spPr>
          <c:marker>
            <c:symbol val="plus"/>
            <c:size val="6"/>
            <c:spPr>
              <a:noFill/>
              <a:ln>
                <a:solidFill>
                  <a:srgbClr val="8EA5CB"/>
                </a:solidFill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Sheet1!$C$2:$C$34</c:f>
              <c:numCache>
                <c:formatCode>0.0</c:formatCode>
                <c:ptCount val="33"/>
                <c:pt idx="0">
                  <c:v>10.575771027211339</c:v>
                </c:pt>
                <c:pt idx="1">
                  <c:v>11.38488866332551</c:v>
                </c:pt>
                <c:pt idx="2">
                  <c:v>11.597717309020123</c:v>
                </c:pt>
                <c:pt idx="3">
                  <c:v>11.270772728792588</c:v>
                </c:pt>
                <c:pt idx="4">
                  <c:v>10.670871936395296</c:v>
                </c:pt>
                <c:pt idx="5">
                  <c:v>11.126521021804317</c:v>
                </c:pt>
                <c:pt idx="6">
                  <c:v>11.192139111047304</c:v>
                </c:pt>
                <c:pt idx="7">
                  <c:v>11.190897953777895</c:v>
                </c:pt>
                <c:pt idx="8">
                  <c:v>11.207330664135053</c:v>
                </c:pt>
                <c:pt idx="9">
                  <c:v>13.649952151489233</c:v>
                </c:pt>
                <c:pt idx="10">
                  <c:v>15.033061978937662</c:v>
                </c:pt>
                <c:pt idx="11">
                  <c:v>15.31560516253573</c:v>
                </c:pt>
                <c:pt idx="12">
                  <c:v>14.996005567497672</c:v>
                </c:pt>
                <c:pt idx="13">
                  <c:v>14.343828919050047</c:v>
                </c:pt>
                <c:pt idx="14">
                  <c:v>14.038843859917419</c:v>
                </c:pt>
                <c:pt idx="15">
                  <c:v>14.17146052723557</c:v>
                </c:pt>
                <c:pt idx="16">
                  <c:v>14.009390130581503</c:v>
                </c:pt>
                <c:pt idx="17">
                  <c:v>14.118287476184477</c:v>
                </c:pt>
                <c:pt idx="18">
                  <c:v>14.613636081334542</c:v>
                </c:pt>
                <c:pt idx="19">
                  <c:v>15.109837475592805</c:v>
                </c:pt>
                <c:pt idx="20">
                  <c:v>14.885524281612724</c:v>
                </c:pt>
                <c:pt idx="21">
                  <c:v>13.923273154612493</c:v>
                </c:pt>
                <c:pt idx="22">
                  <c:v>12.790969440264385</c:v>
                </c:pt>
                <c:pt idx="23">
                  <c:v>12.362857355138567</c:v>
                </c:pt>
                <c:pt idx="24">
                  <c:v>11.955944689922166</c:v>
                </c:pt>
                <c:pt idx="25">
                  <c:v>11.349258267543769</c:v>
                </c:pt>
                <c:pt idx="26">
                  <c:v>10.462375780547658</c:v>
                </c:pt>
                <c:pt idx="27">
                  <c:v>10.38115933517355</c:v>
                </c:pt>
                <c:pt idx="28">
                  <c:v>9.8696172434692109</c:v>
                </c:pt>
                <c:pt idx="29">
                  <c:v>9.6339733778408139</c:v>
                </c:pt>
                <c:pt idx="30">
                  <c:v>9.5573074135140121</c:v>
                </c:pt>
                <c:pt idx="31">
                  <c:v>9.1470794794016985</c:v>
                </c:pt>
                <c:pt idx="32" formatCode="0.0_ ">
                  <c:v>8.8638793743996835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15-45F7-A69B-39328E4CB47E}"/>
            </c:ext>
          </c:extLst>
        </c:ser>
        <c:ser>
          <c:idx val="7"/>
          <c:order val="2"/>
          <c:tx>
            <c:strRef>
              <c:f>Sheet1!$D$1</c:f>
              <c:strCache>
                <c:ptCount val="1"/>
                <c:pt idx="0">
                  <c:v>Heart disease</c:v>
                </c:pt>
              </c:strCache>
            </c:strRef>
          </c:tx>
          <c:spPr>
            <a:ln>
              <a:solidFill>
                <a:srgbClr val="CE8E8D"/>
              </a:solidFill>
            </a:ln>
          </c:spPr>
          <c:marker>
            <c:symbol val="dot"/>
            <c:size val="6"/>
            <c:spPr>
              <a:solidFill>
                <a:schemeClr val="bg1"/>
              </a:solidFill>
              <a:ln>
                <a:solidFill>
                  <a:srgbClr val="CE8E8D"/>
                </a:solidFill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Sheet1!$D$2:$D$34</c:f>
              <c:numCache>
                <c:formatCode>0.0</c:formatCode>
                <c:ptCount val="33"/>
                <c:pt idx="0">
                  <c:v>7.4637712471961759</c:v>
                </c:pt>
                <c:pt idx="1">
                  <c:v>8.344858212269239</c:v>
                </c:pt>
                <c:pt idx="2">
                  <c:v>7.7897661572760786</c:v>
                </c:pt>
                <c:pt idx="3">
                  <c:v>7.3005483666031363</c:v>
                </c:pt>
                <c:pt idx="4">
                  <c:v>7.1551186017478141</c:v>
                </c:pt>
                <c:pt idx="5">
                  <c:v>7.0710283782694807</c:v>
                </c:pt>
                <c:pt idx="6">
                  <c:v>6.9120590495654879</c:v>
                </c:pt>
                <c:pt idx="7">
                  <c:v>7.0177471690616517</c:v>
                </c:pt>
                <c:pt idx="8">
                  <c:v>7.5486027985305668</c:v>
                </c:pt>
                <c:pt idx="9">
                  <c:v>7.3165877660250143</c:v>
                </c:pt>
                <c:pt idx="10">
                  <c:v>7.7030782431261393</c:v>
                </c:pt>
                <c:pt idx="11">
                  <c:v>7.8906446570065034</c:v>
                </c:pt>
                <c:pt idx="12">
                  <c:v>6.9453709880661183</c:v>
                </c:pt>
                <c:pt idx="13">
                  <c:v>6.8911751655615401</c:v>
                </c:pt>
                <c:pt idx="14">
                  <c:v>6.8388008745861626</c:v>
                </c:pt>
                <c:pt idx="15">
                  <c:v>7.4002952387609842</c:v>
                </c:pt>
                <c:pt idx="16">
                  <c:v>7.4709411323584556</c:v>
                </c:pt>
                <c:pt idx="17">
                  <c:v>7.3796630687796316</c:v>
                </c:pt>
                <c:pt idx="18">
                  <c:v>6.7286074502838273</c:v>
                </c:pt>
                <c:pt idx="19">
                  <c:v>7.2387971481797031</c:v>
                </c:pt>
                <c:pt idx="20">
                  <c:v>6.9728350224534372</c:v>
                </c:pt>
                <c:pt idx="21">
                  <c:v>7.2795915108284843</c:v>
                </c:pt>
                <c:pt idx="22">
                  <c:v>7.8353144745636234</c:v>
                </c:pt>
                <c:pt idx="23">
                  <c:v>8.2970784179373069</c:v>
                </c:pt>
                <c:pt idx="24">
                  <c:v>8.7775754061272337</c:v>
                </c:pt>
                <c:pt idx="25">
                  <c:v>8.7069760638405924</c:v>
                </c:pt>
                <c:pt idx="26">
                  <c:v>9.0466587295802245</c:v>
                </c:pt>
                <c:pt idx="27">
                  <c:v>9.1627023746598528</c:v>
                </c:pt>
                <c:pt idx="28">
                  <c:v>9.6909042875569167</c:v>
                </c:pt>
                <c:pt idx="29">
                  <c:v>9.8951803937564797</c:v>
                </c:pt>
                <c:pt idx="30">
                  <c:v>9.526510101142879</c:v>
                </c:pt>
                <c:pt idx="31">
                  <c:v>9.932310267023297</c:v>
                </c:pt>
                <c:pt idx="32">
                  <c:v>10.266949382917415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15-45F7-A69B-39328E4CB47E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6"/>
            <c:spPr>
              <a:solidFill>
                <a:schemeClr val="accent2"/>
              </a:solidFill>
              <a:ln>
                <a:noFill/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Sheet1!$E$2:$E$34</c:f>
              <c:numCache>
                <c:formatCode>0.0</c:formatCode>
                <c:ptCount val="33"/>
                <c:pt idx="0">
                  <c:v>0.70984392861492063</c:v>
                </c:pt>
                <c:pt idx="1">
                  <c:v>0.9431368817272513</c:v>
                </c:pt>
                <c:pt idx="2">
                  <c:v>1.0435990649618581</c:v>
                </c:pt>
                <c:pt idx="3">
                  <c:v>1.1239007590196273</c:v>
                </c:pt>
                <c:pt idx="4">
                  <c:v>1.1334516065444509</c:v>
                </c:pt>
                <c:pt idx="5">
                  <c:v>1.1269027351884604</c:v>
                </c:pt>
                <c:pt idx="6">
                  <c:v>1.4243005176971344</c:v>
                </c:pt>
                <c:pt idx="7">
                  <c:v>1.7552645520164223</c:v>
                </c:pt>
                <c:pt idx="8">
                  <c:v>1.915218557807405</c:v>
                </c:pt>
                <c:pt idx="9">
                  <c:v>2.3035035272397759</c:v>
                </c:pt>
                <c:pt idx="10">
                  <c:v>2.9885979928027773</c:v>
                </c:pt>
                <c:pt idx="11">
                  <c:v>3.08366228205858</c:v>
                </c:pt>
                <c:pt idx="12">
                  <c:v>3.2420790815276028</c:v>
                </c:pt>
                <c:pt idx="13">
                  <c:v>3.3427466006493907</c:v>
                </c:pt>
                <c:pt idx="14">
                  <c:v>3.6091145435081815</c:v>
                </c:pt>
                <c:pt idx="15">
                  <c:v>4.0383563671651723</c:v>
                </c:pt>
                <c:pt idx="16">
                  <c:v>4.1917314683490652</c:v>
                </c:pt>
                <c:pt idx="17">
                  <c:v>4.3548380544598491</c:v>
                </c:pt>
                <c:pt idx="18">
                  <c:v>4.7113915560137629</c:v>
                </c:pt>
                <c:pt idx="19">
                  <c:v>4.9181263426505302</c:v>
                </c:pt>
                <c:pt idx="20">
                  <c:v>4.9393470916869129</c:v>
                </c:pt>
                <c:pt idx="21">
                  <c:v>4.8031054349205826</c:v>
                </c:pt>
                <c:pt idx="22">
                  <c:v>4.82854483502335</c:v>
                </c:pt>
                <c:pt idx="23">
                  <c:v>4.7732657492178028</c:v>
                </c:pt>
                <c:pt idx="24">
                  <c:v>4.6031836781365092</c:v>
                </c:pt>
                <c:pt idx="25">
                  <c:v>4.1582525100258811</c:v>
                </c:pt>
                <c:pt idx="26">
                  <c:v>3.9511302249111129</c:v>
                </c:pt>
                <c:pt idx="27">
                  <c:v>4.0519958497288613</c:v>
                </c:pt>
                <c:pt idx="28">
                  <c:v>4.1861567390324623</c:v>
                </c:pt>
                <c:pt idx="29">
                  <c:v>4.3248846460420376</c:v>
                </c:pt>
                <c:pt idx="30">
                  <c:v>4.0892821597178672</c:v>
                </c:pt>
                <c:pt idx="31">
                  <c:v>3.9321309564723639</c:v>
                </c:pt>
                <c:pt idx="32" formatCode="0.0_ ">
                  <c:v>3.826818173580528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B15-45F7-A69B-39328E4CB47E}"/>
            </c:ext>
          </c:extLst>
        </c:ser>
        <c:ser>
          <c:idx val="5"/>
          <c:order val="4"/>
          <c:tx>
            <c:strRef>
              <c:f>Sheet1!$F$1</c:f>
              <c:strCache>
                <c:ptCount val="1"/>
                <c:pt idx="0">
                  <c:v>Liver disease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ymbol val="circle"/>
            <c:size val="6"/>
            <c:spPr>
              <a:solidFill>
                <a:schemeClr val="accent6"/>
              </a:solidFill>
              <a:ln>
                <a:noFill/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Sheet1!$F$2:$F$34</c:f>
              <c:numCache>
                <c:formatCode>0.0</c:formatCode>
                <c:ptCount val="33"/>
                <c:pt idx="0">
                  <c:v>4.9351241146592404</c:v>
                </c:pt>
                <c:pt idx="1">
                  <c:v>5.278606018312928</c:v>
                </c:pt>
                <c:pt idx="2">
                  <c:v>5.2982721759602036</c:v>
                </c:pt>
                <c:pt idx="3">
                  <c:v>5.2124084662453605</c:v>
                </c:pt>
                <c:pt idx="4">
                  <c:v>5.0738386227741659</c:v>
                </c:pt>
                <c:pt idx="5">
                  <c:v>5.090360040546444</c:v>
                </c:pt>
                <c:pt idx="6">
                  <c:v>5.2365107382040224</c:v>
                </c:pt>
                <c:pt idx="7">
                  <c:v>4.9802165419508651</c:v>
                </c:pt>
                <c:pt idx="8">
                  <c:v>4.9589301192883966</c:v>
                </c:pt>
                <c:pt idx="9">
                  <c:v>5.3641144638002709</c:v>
                </c:pt>
                <c:pt idx="10">
                  <c:v>5.7108218751200601</c:v>
                </c:pt>
                <c:pt idx="11">
                  <c:v>5.3007148189853925</c:v>
                </c:pt>
                <c:pt idx="12">
                  <c:v>5.5419662491043411</c:v>
                </c:pt>
                <c:pt idx="13">
                  <c:v>5.2477928583572808</c:v>
                </c:pt>
                <c:pt idx="14">
                  <c:v>4.9896049896049908</c:v>
                </c:pt>
                <c:pt idx="15">
                  <c:v>4.7398568215368035</c:v>
                </c:pt>
                <c:pt idx="16">
                  <c:v>4.4957695505453126</c:v>
                </c:pt>
                <c:pt idx="17">
                  <c:v>4.3999301275983784</c:v>
                </c:pt>
                <c:pt idx="18">
                  <c:v>4.3929927418319723</c:v>
                </c:pt>
                <c:pt idx="19">
                  <c:v>4.2915900650994425</c:v>
                </c:pt>
                <c:pt idx="20">
                  <c:v>4.0440725380972236</c:v>
                </c:pt>
                <c:pt idx="21">
                  <c:v>3.7728741242419646</c:v>
                </c:pt>
                <c:pt idx="22">
                  <c:v>3.4409942472415058</c:v>
                </c:pt>
                <c:pt idx="23">
                  <c:v>3.1300306274920957</c:v>
                </c:pt>
                <c:pt idx="24">
                  <c:v>2.9868422127298118</c:v>
                </c:pt>
                <c:pt idx="25">
                  <c:v>2.9108580205027765</c:v>
                </c:pt>
                <c:pt idx="26">
                  <c:v>2.7808149282017642</c:v>
                </c:pt>
                <c:pt idx="27">
                  <c:v>2.6965016346586785</c:v>
                </c:pt>
                <c:pt idx="28">
                  <c:v>2.6228068812258147</c:v>
                </c:pt>
                <c:pt idx="29">
                  <c:v>2.5420906291047483</c:v>
                </c:pt>
                <c:pt idx="30">
                  <c:v>2.5032205726046644</c:v>
                </c:pt>
                <c:pt idx="31">
                  <c:v>2.4785948029825331</c:v>
                </c:pt>
                <c:pt idx="32" formatCode="0.0_ ">
                  <c:v>2.4817412421392202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B15-45F7-A69B-39328E4CB4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600640"/>
        <c:axId val="119602176"/>
      </c:lineChart>
      <c:catAx>
        <c:axId val="119600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eaVert"/>
          <a:lstStyle/>
          <a:p>
            <a:pPr>
              <a:defRPr sz="700" b="1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pPr>
            <a:endParaRPr lang="ko-Kore-KR"/>
          </a:p>
        </c:txPr>
        <c:crossAx val="1196021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19602176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100" b="1">
                <a:latin typeface="맑은 고딕" pitchFamily="50" charset="-127"/>
                <a:ea typeface="맑은 고딕" pitchFamily="50" charset="-127"/>
              </a:defRPr>
            </a:pPr>
            <a:endParaRPr lang="ko-Kore-KR"/>
          </a:p>
        </c:txPr>
        <c:crossAx val="119600640"/>
        <c:crosses val="autoZero"/>
        <c:crossBetween val="between"/>
        <c:majorUnit val="5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ore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0.11957</cdr:x>
      <cdr:y>0.31294</cdr:y>
    </cdr:from>
    <cdr:to>
      <cdr:x>0.30377</cdr:x>
      <cdr:y>0.40814</cdr:y>
    </cdr:to>
    <cdr:sp macro="" textlink="">
      <cdr:nvSpPr>
        <cdr:cNvPr id="3" name="AutoShape 7"/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80080" y="984832"/>
          <a:ext cx="739609" cy="299619"/>
        </a:xfrm>
        <a:prstGeom xmlns:a="http://schemas.openxmlformats.org/drawingml/2006/main" prst="wedgeRoundRectCallout">
          <a:avLst>
            <a:gd name="adj1" fmla="val -64425"/>
            <a:gd name="adj2" fmla="val 218578"/>
            <a:gd name="adj3" fmla="val 16667"/>
          </a:avLst>
        </a:prstGeom>
        <a:noFill xmlns:a="http://schemas.openxmlformats.org/drawingml/2006/main"/>
        <a:ln xmlns:a="http://schemas.openxmlformats.org/drawingml/2006/main" w="12700">
          <a:solidFill>
            <a:schemeClr val="bg1">
              <a:lumMod val="50000"/>
            </a:schemeClr>
          </a:solidFill>
          <a:miter lim="800000"/>
          <a:headEnd/>
          <a:tailEnd/>
        </a:ln>
      </cdr:spPr>
      <cdr:txBody>
        <a:bodyPr xmlns:a="http://schemas.openxmlformats.org/drawingml/2006/main" anchor="ctr"/>
        <a:lstStyle xmlns:a="http://schemas.openxmlformats.org/drawingml/2006/main">
          <a:defPPr>
            <a:defRPr lang="ko-KR"/>
          </a:defPPr>
          <a:lvl1pPr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1pPr>
          <a:lvl2pPr marL="4572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2pPr>
          <a:lvl3pPr marL="9144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3pPr>
          <a:lvl4pPr marL="13716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4pPr>
          <a:lvl5pPr marL="18288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5pPr>
          <a:lvl6pPr marL="22860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6pPr>
          <a:lvl7pPr marL="27432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7pPr>
          <a:lvl8pPr marL="32004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8pPr>
          <a:lvl9pPr marL="36576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9pPr>
        </a:lstStyle>
        <a:p xmlns:a="http://schemas.openxmlformats.org/drawingml/2006/main">
          <a:pPr algn="ctr"/>
          <a:r>
            <a:rPr lang="en-US" altLang="ko-KR" sz="1400" dirty="0">
              <a:solidFill>
                <a:schemeClr val="tx1"/>
              </a:solidFill>
              <a:ea typeface="HY견고딕" pitchFamily="18" charset="-127"/>
            </a:rPr>
            <a:t>11.3%</a:t>
          </a:r>
        </a:p>
      </cdr:txBody>
    </cdr:sp>
  </cdr:relSizeAnchor>
  <cdr:relSizeAnchor xmlns:cdr="http://schemas.openxmlformats.org/drawingml/2006/chartDrawing">
    <cdr:from>
      <cdr:x>0.71366</cdr:x>
      <cdr:y>0.21732</cdr:y>
    </cdr:from>
    <cdr:to>
      <cdr:x>0.95638</cdr:x>
      <cdr:y>0.30996</cdr:y>
    </cdr:to>
    <cdr:sp macro="" textlink="">
      <cdr:nvSpPr>
        <cdr:cNvPr id="4" name="AutoShape 7"/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2865514" y="683932"/>
          <a:ext cx="974569" cy="291538"/>
        </a:xfrm>
        <a:prstGeom xmlns:a="http://schemas.openxmlformats.org/drawingml/2006/main" prst="wedgeRoundRectCallout">
          <a:avLst>
            <a:gd name="adj1" fmla="val 46245"/>
            <a:gd name="adj2" fmla="val -128629"/>
            <a:gd name="adj3" fmla="val 16667"/>
          </a:avLst>
        </a:prstGeom>
        <a:noFill xmlns:a="http://schemas.openxmlformats.org/drawingml/2006/main"/>
        <a:ln xmlns:a="http://schemas.openxmlformats.org/drawingml/2006/main" w="12700">
          <a:solidFill>
            <a:schemeClr val="bg1">
              <a:lumMod val="50000"/>
            </a:schemeClr>
          </a:solidFill>
          <a:miter lim="800000"/>
          <a:headEnd/>
          <a:tailEnd/>
        </a:ln>
      </cdr:spPr>
      <cdr:txBody>
        <a:bodyPr xmlns:a="http://schemas.openxmlformats.org/drawingml/2006/main" anchor="ctr"/>
        <a:lstStyle xmlns:a="http://schemas.openxmlformats.org/drawingml/2006/main">
          <a:defPPr>
            <a:defRPr lang="ko-KR"/>
          </a:defPPr>
          <a:lvl1pPr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1pPr>
          <a:lvl2pPr marL="4572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2pPr>
          <a:lvl3pPr marL="9144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3pPr>
          <a:lvl4pPr marL="13716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4pPr>
          <a:lvl5pPr marL="18288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5pPr>
          <a:lvl6pPr marL="22860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6pPr>
          <a:lvl7pPr marL="27432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7pPr>
          <a:lvl8pPr marL="32004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8pPr>
          <a:lvl9pPr marL="36576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9pPr>
        </a:lstStyle>
        <a:p xmlns:a="http://schemas.openxmlformats.org/drawingml/2006/main">
          <a:pPr algn="ctr"/>
          <a:r>
            <a:rPr lang="en-US" altLang="ko-KR" sz="1400" dirty="0">
              <a:ea typeface="HY견고딕" pitchFamily="18" charset="-127"/>
            </a:rPr>
            <a:t>26.5%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8B799-8B2B-4607-BC8F-961C6CD295CA}" type="datetimeFigureOut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50F8F-3A7D-422C-9BE1-3EB47705F2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8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50F8F-3A7D-422C-9BE1-3EB47705F2A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4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87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A6DE-0F7E-41E1-AFDA-9822FE06D8DD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7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D43A-2CED-4DC1-9FB1-0FB7ABD6FD83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84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50745-09B6-4F82-AE7A-F6C912EFD66B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10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B440-6257-4A8F-8F02-3E27DB657856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8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0988-6FD8-4388-986E-17F2949FC255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3725" y="6591421"/>
            <a:ext cx="2057400" cy="265457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>
              <a:defRPr lang="ko-KR" altLang="en-US" sz="75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fld id="{77B97181-1704-40EF-8D9B-AF64E4CFFD76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392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82CB-BCD5-4819-8DAB-78B7193666EB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0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3850-6261-4689-A417-F9BB8F9348CC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1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C0C7-92B2-4160-A5AE-E707F7B2D64B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0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3FC-D6A8-4808-9FBE-EA03D8B4E7B1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3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C390-93EB-45FC-AE84-74D26D9F30EF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2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B63-7401-425D-9DFC-F6BEE1452E8B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CF97-E624-4309-B1BB-764DC874D1B1}" type="datetime1">
              <a:rPr lang="ko-KR" altLang="en-US" smtClean="0"/>
              <a:pPr/>
              <a:t>2020. 9. 14.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7ED4A4C5-5D38-484E-A99A-99CFDDB1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3" y="366992"/>
            <a:ext cx="7681655" cy="6582373"/>
          </a:xfrm>
          <a:prstGeom prst="rect">
            <a:avLst/>
          </a:prstGeom>
        </p:spPr>
      </p:pic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95363FD3-EFCC-40E3-B22D-73A8F4EBBD08}"/>
              </a:ext>
            </a:extLst>
          </p:cNvPr>
          <p:cNvSpPr/>
          <p:nvPr/>
        </p:nvSpPr>
        <p:spPr>
          <a:xfrm>
            <a:off x="1301549" y="2016172"/>
            <a:ext cx="6707404" cy="1898626"/>
          </a:xfrm>
          <a:prstGeom prst="roundRect">
            <a:avLst>
              <a:gd name="adj" fmla="val 25806"/>
            </a:avLst>
          </a:prstGeom>
          <a:solidFill>
            <a:schemeClr val="bg1"/>
          </a:soli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2D66578E-E825-4980-AC0C-931336FFA290}"/>
              </a:ext>
            </a:extLst>
          </p:cNvPr>
          <p:cNvSpPr/>
          <p:nvPr/>
        </p:nvSpPr>
        <p:spPr>
          <a:xfrm>
            <a:off x="1720977" y="5330665"/>
            <a:ext cx="6097863" cy="751257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국립암센터 인공지능사업팀</a:t>
            </a: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황보율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모서리가 둥근 직사각형 20">
            <a:extLst>
              <a:ext uri="{FF2B5EF4-FFF2-40B4-BE49-F238E27FC236}">
                <a16:creationId xmlns:a16="http://schemas.microsoft.com/office/drawing/2014/main" id="{2D66578E-E825-4980-AC0C-931336FFA290}"/>
              </a:ext>
            </a:extLst>
          </p:cNvPr>
          <p:cNvSpPr/>
          <p:nvPr/>
        </p:nvSpPr>
        <p:spPr>
          <a:xfrm>
            <a:off x="137185" y="2599922"/>
            <a:ext cx="8932442" cy="751257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+mn-ea"/>
              </a:rPr>
              <a:t>유방암 조직 영상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8B0AD-D215-4FE5-A216-14AF9717722B}"/>
              </a:ext>
            </a:extLst>
          </p:cNvPr>
          <p:cNvSpPr txBox="1"/>
          <p:nvPr/>
        </p:nvSpPr>
        <p:spPr>
          <a:xfrm>
            <a:off x="3118684" y="1659593"/>
            <a:ext cx="2906630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20000"/>
              </a:lnSpc>
            </a:pPr>
            <a:endParaRPr lang="en-US" altLang="ko-KR" sz="2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16988-C609-40A6-8BE0-0D3D8228E3F7}"/>
              </a:ext>
            </a:extLst>
          </p:cNvPr>
          <p:cNvSpPr txBox="1"/>
          <p:nvPr/>
        </p:nvSpPr>
        <p:spPr>
          <a:xfrm>
            <a:off x="137185" y="166324"/>
            <a:ext cx="5139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2020</a:t>
            </a:r>
            <a:r>
              <a:rPr lang="ko-KR" altLang="en-US" sz="1400" b="1" dirty="0"/>
              <a:t> 인공지능 학습용 데이터 구축 사업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질병 진단 이미지‘ 과제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en-US" altLang="ko-KR" sz="1400" dirty="0"/>
              <a:t>(</a:t>
            </a:r>
            <a:r>
              <a:rPr lang="ko-KR" altLang="en-US" sz="1400" b="1" dirty="0"/>
              <a:t>과학기술정보통신부  </a:t>
            </a:r>
            <a:r>
              <a:rPr lang="en" altLang="ko-KR" sz="1400" b="1" dirty="0"/>
              <a:t>NIA </a:t>
            </a:r>
            <a:r>
              <a:rPr lang="ko-KR" altLang="en-US" sz="1400" b="1" dirty="0"/>
              <a:t>한국정보화진흥원</a:t>
            </a:r>
            <a:r>
              <a:rPr lang="en-US" altLang="ko-KR" sz="1400" b="1" dirty="0"/>
              <a:t>)</a:t>
            </a:r>
            <a:endParaRPr lang="ko-KR" altLang="en-US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877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8F0ED22-0653-4D54-8943-BEF10946D05C}"/>
              </a:ext>
            </a:extLst>
          </p:cNvPr>
          <p:cNvSpPr/>
          <p:nvPr/>
        </p:nvSpPr>
        <p:spPr>
          <a:xfrm>
            <a:off x="262182" y="1318007"/>
            <a:ext cx="4015220" cy="738687"/>
          </a:xfrm>
          <a:prstGeom prst="roundRect">
            <a:avLst>
              <a:gd name="adj" fmla="val 4547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국내 사망원인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암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전국민의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26.5%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 암으로 사망</a:t>
            </a: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BD396F29-317A-43C0-8A91-43E02782F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209288"/>
              </p:ext>
            </p:extLst>
          </p:nvPr>
        </p:nvGraphicFramePr>
        <p:xfrm>
          <a:off x="58351" y="2687294"/>
          <a:ext cx="4015220" cy="3147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3A68628A-2689-4D31-9B88-45438BEEB415}"/>
              </a:ext>
            </a:extLst>
          </p:cNvPr>
          <p:cNvSpPr/>
          <p:nvPr/>
        </p:nvSpPr>
        <p:spPr>
          <a:xfrm>
            <a:off x="1864290" y="2628679"/>
            <a:ext cx="922020" cy="342900"/>
          </a:xfrm>
          <a:prstGeom prst="wedgeRoundRectCallout">
            <a:avLst>
              <a:gd name="adj1" fmla="val 91563"/>
              <a:gd name="adj2" fmla="val 7203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암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2889EEAF-0138-4F91-80BA-5CE97E751B47}"/>
              </a:ext>
            </a:extLst>
          </p:cNvPr>
          <p:cNvSpPr/>
          <p:nvPr/>
        </p:nvSpPr>
        <p:spPr>
          <a:xfrm>
            <a:off x="1932870" y="3821936"/>
            <a:ext cx="922020" cy="236434"/>
          </a:xfrm>
          <a:prstGeom prst="wedgeRoundRectCallout">
            <a:avLst>
              <a:gd name="adj1" fmla="val -58850"/>
              <a:gd name="adj2" fmla="val 142700"/>
              <a:gd name="adj3" fmla="val 16667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뇌혈관질환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9DD5172-B848-42C1-957F-967E940DD1AB}"/>
              </a:ext>
            </a:extLst>
          </p:cNvPr>
          <p:cNvSpPr/>
          <p:nvPr/>
        </p:nvSpPr>
        <p:spPr>
          <a:xfrm>
            <a:off x="1526054" y="4411239"/>
            <a:ext cx="922020" cy="198116"/>
          </a:xfrm>
          <a:prstGeom prst="wedgeRoundRectCallout">
            <a:avLst>
              <a:gd name="adj1" fmla="val -67115"/>
              <a:gd name="adj2" fmla="val 165883"/>
              <a:gd name="adj3" fmla="val 16667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심장질환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88C46105-0882-4CF6-97A5-6362918320BD}"/>
              </a:ext>
            </a:extLst>
          </p:cNvPr>
          <p:cNvSpPr/>
          <p:nvPr/>
        </p:nvSpPr>
        <p:spPr>
          <a:xfrm>
            <a:off x="3045390" y="4759936"/>
            <a:ext cx="731520" cy="198115"/>
          </a:xfrm>
          <a:prstGeom prst="wedgeRoundRectCallout">
            <a:avLst>
              <a:gd name="adj1" fmla="val -56354"/>
              <a:gd name="adj2" fmla="val 104343"/>
              <a:gd name="adj3" fmla="val 16667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당뇨병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61672132-D314-4F48-AE70-B7594CED3900}"/>
              </a:ext>
            </a:extLst>
          </p:cNvPr>
          <p:cNvSpPr/>
          <p:nvPr/>
        </p:nvSpPr>
        <p:spPr>
          <a:xfrm>
            <a:off x="2028120" y="5230170"/>
            <a:ext cx="731520" cy="198115"/>
          </a:xfrm>
          <a:prstGeom prst="wedgeRoundRectCallout">
            <a:avLst>
              <a:gd name="adj1" fmla="val 93646"/>
              <a:gd name="adj2" fmla="val -49507"/>
              <a:gd name="adj3" fmla="val 16667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간질환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071CCB13-4442-4D1A-B2D7-859C4CBB8677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유방암이란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11F20CD-7157-4E55-9B30-93030E326FA2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DABC1C-9B58-4055-A641-C4B6A65AA362}"/>
              </a:ext>
            </a:extLst>
          </p:cNvPr>
          <p:cNvSpPr/>
          <p:nvPr/>
        </p:nvSpPr>
        <p:spPr>
          <a:xfrm>
            <a:off x="4670600" y="1318007"/>
            <a:ext cx="4015220" cy="738687"/>
          </a:xfrm>
          <a:prstGeom prst="roundRect">
            <a:avLst>
              <a:gd name="adj" fmla="val 4547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국내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여성암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유방암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전세계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암사망률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유방암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4" name="_x727175424" descr="EMB000010c4b93c">
            <a:extLst>
              <a:ext uri="{FF2B5EF4-FFF2-40B4-BE49-F238E27FC236}">
                <a16:creationId xmlns:a16="http://schemas.microsoft.com/office/drawing/2014/main" id="{3BA1DF02-D068-704F-967F-5AAE4A6D5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74" y="4299508"/>
            <a:ext cx="2336692" cy="25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_x730728592" descr="EMB000010c4b941">
            <a:extLst>
              <a:ext uri="{FF2B5EF4-FFF2-40B4-BE49-F238E27FC236}">
                <a16:creationId xmlns:a16="http://schemas.microsoft.com/office/drawing/2014/main" id="{340E3282-A456-8D4B-B22B-CFF40CD5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84" y="2109212"/>
            <a:ext cx="3146139" cy="22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91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2907B3-AE65-41E8-A2FC-934832384E15}"/>
              </a:ext>
            </a:extLst>
          </p:cNvPr>
          <p:cNvSpPr/>
          <p:nvPr/>
        </p:nvSpPr>
        <p:spPr>
          <a:xfrm>
            <a:off x="1129279" y="5351173"/>
            <a:ext cx="6885440" cy="1125028"/>
          </a:xfrm>
          <a:prstGeom prst="roundRect">
            <a:avLst>
              <a:gd name="adj" fmla="val 4415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유방촬영술 증가 지속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전국민 유방암 검진대상자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625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만명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매년 조직검사 수행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40</a:t>
            </a:r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만건</a:t>
            </a:r>
            <a:endParaRPr lang="ko-KR" altLang="en-US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DA32A34E-3E32-4E4B-95A3-295080D6E3B1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유방 조직검사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1C3148C-845E-41BE-8AD7-8E47F46EE4A0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9FCEE5-AA99-4E85-A47A-EC41C41B0C45}"/>
              </a:ext>
            </a:extLst>
          </p:cNvPr>
          <p:cNvSpPr/>
          <p:nvPr/>
        </p:nvSpPr>
        <p:spPr>
          <a:xfrm>
            <a:off x="2603665" y="1233469"/>
            <a:ext cx="3936668" cy="866236"/>
          </a:xfrm>
          <a:prstGeom prst="roundRect">
            <a:avLst>
              <a:gd name="adj" fmla="val 39206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유방암을 진단을 위한 검사</a:t>
            </a:r>
            <a:endParaRPr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C5D098-633C-CC46-9633-E1641188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2490045"/>
            <a:ext cx="5813618" cy="24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DA32A34E-3E32-4E4B-95A3-295080D6E3B1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유방촬영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결과는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가지로 분류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1C3148C-845E-41BE-8AD7-8E47F46EE4A0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pic>
        <p:nvPicPr>
          <p:cNvPr id="8" name="내용 개체 틀 2">
            <a:extLst>
              <a:ext uri="{FF2B5EF4-FFF2-40B4-BE49-F238E27FC236}">
                <a16:creationId xmlns:a16="http://schemas.microsoft.com/office/drawing/2014/main" id="{BF8048FD-0854-C94C-B575-FC2154FD5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49" y="1723711"/>
            <a:ext cx="2386497" cy="2386497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34FE4F-66BE-4F45-A899-8859EE65D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98" y="4248607"/>
            <a:ext cx="2378748" cy="2378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376351-A75A-9C4C-97EA-D8101FBC6291}"/>
              </a:ext>
            </a:extLst>
          </p:cNvPr>
          <p:cNvSpPr txBox="1"/>
          <p:nvPr/>
        </p:nvSpPr>
        <p:spPr>
          <a:xfrm>
            <a:off x="63047" y="2605308"/>
            <a:ext cx="189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양성</a:t>
            </a:r>
            <a:r>
              <a:rPr kumimoji="1" lang="ko-KR" altLang="en-US" sz="1400" dirty="0"/>
              <a:t> 샘플</a:t>
            </a:r>
            <a:endParaRPr kumimoji="1" lang="ko-Kore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777BCC-4CFC-D040-AE43-97B4E63928A4}"/>
              </a:ext>
            </a:extLst>
          </p:cNvPr>
          <p:cNvSpPr txBox="1"/>
          <p:nvPr/>
        </p:nvSpPr>
        <p:spPr>
          <a:xfrm>
            <a:off x="52658" y="5287652"/>
            <a:ext cx="1890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/>
              <a:t>악성</a:t>
            </a:r>
            <a:r>
              <a:rPr kumimoji="1" lang="ko-KR" altLang="en-US" sz="1400" dirty="0"/>
              <a:t> 샘플</a:t>
            </a:r>
            <a:endParaRPr kumimoji="1" lang="ko-Kore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05AC5A-9916-E94F-AC49-8CC236E15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65" y="4248607"/>
            <a:ext cx="2378748" cy="23787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27E2BD-667C-8E45-8C3C-5DD7B4376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32" y="4254017"/>
            <a:ext cx="2378748" cy="23787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0F6666-B306-AB48-9549-E3A30C4B0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65" y="1723711"/>
            <a:ext cx="2378748" cy="23787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576E82-1B83-714E-BD9E-D46966FFB3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32" y="1723711"/>
            <a:ext cx="2378748" cy="237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6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FADA83-D2E8-41BD-B0DF-8E3989E342A3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유방 조직 데이터는 어떻게 만들었나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0A93C86-9791-4DA1-ADD8-94D9C001BC7B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EBC5B-8E02-7E4C-9B27-8E454411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69" y="1786715"/>
            <a:ext cx="3589431" cy="4247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CABBF-99B0-FC4B-A92A-15D1E1EAD3FC}"/>
              </a:ext>
            </a:extLst>
          </p:cNvPr>
          <p:cNvSpPr txBox="1"/>
          <p:nvPr/>
        </p:nvSpPr>
        <p:spPr>
          <a:xfrm>
            <a:off x="7833047" y="5119643"/>
            <a:ext cx="11341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/>
              <a:t>판독해야지</a:t>
            </a:r>
            <a:endParaRPr kumimoji="1"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E86DA4-93E0-A84C-A311-CBB4BFDE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656"/>
            <a:ext cx="5554569" cy="3699826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6914ACF5-8026-3E47-84CC-ED0C6447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81" y="4955900"/>
            <a:ext cx="5207268" cy="18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0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FADA83-D2E8-41BD-B0DF-8E3989E342A3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유방암을 찾아라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0A93C86-9791-4DA1-ADD8-94D9C001BC7B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ACEF7-055B-E148-911D-ED176500B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957" y="4664594"/>
            <a:ext cx="3474042" cy="19515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135831-5F7B-C740-A2FD-86D94CC34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71048"/>
            <a:ext cx="7767586" cy="369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3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FADA83-D2E8-41BD-B0DF-8E3989E342A3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건투를 빕니다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0A93C86-9791-4DA1-ADD8-94D9C001BC7B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5D3D7-7944-9C4D-8032-478360049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97" y="1527331"/>
            <a:ext cx="4912406" cy="5159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69C21-E798-794C-9F5B-0C5B79085513}"/>
              </a:ext>
            </a:extLst>
          </p:cNvPr>
          <p:cNvSpPr txBox="1"/>
          <p:nvPr/>
        </p:nvSpPr>
        <p:spPr>
          <a:xfrm>
            <a:off x="459836" y="1527331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그래도 내일 오후에는</a:t>
            </a:r>
            <a:r>
              <a:rPr kumimoji="1" lang="en-US" altLang="ko-KR" dirty="0"/>
              <a:t>……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30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5003</TotalTime>
  <Words>107</Words>
  <Application>Microsoft Macintosh PowerPoint</Application>
  <PresentationFormat>화면 슬라이드 쇼(4:3)</PresentationFormat>
  <Paragraphs>33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Arial</vt:lpstr>
      <vt:lpstr>맑은 고딕</vt:lpstr>
      <vt:lpstr>Calibri Light</vt:lpstr>
      <vt:lpstr>나눔스퀘어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konyang</dc:creator>
  <cp:lastModifiedBy>HYUN WOO PARK</cp:lastModifiedBy>
  <cp:revision>606</cp:revision>
  <dcterms:created xsi:type="dcterms:W3CDTF">2018-06-19T02:53:13Z</dcterms:created>
  <dcterms:modified xsi:type="dcterms:W3CDTF">2020-09-14T08:06:18Z</dcterms:modified>
</cp:coreProperties>
</file>